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3"/>
  </p:notesMasterIdLst>
  <p:handoutMasterIdLst>
    <p:handoutMasterId r:id="rId14"/>
  </p:handoutMasterIdLst>
  <p:sldIdLst>
    <p:sldId id="256" r:id="rId2"/>
    <p:sldId id="407" r:id="rId3"/>
    <p:sldId id="408" r:id="rId4"/>
    <p:sldId id="409" r:id="rId5"/>
    <p:sldId id="410" r:id="rId6"/>
    <p:sldId id="411" r:id="rId7"/>
    <p:sldId id="412" r:id="rId8"/>
    <p:sldId id="413" r:id="rId9"/>
    <p:sldId id="414" r:id="rId10"/>
    <p:sldId id="415" r:id="rId11"/>
    <p:sldId id="416" r:id="rId12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F50"/>
    <a:srgbClr val="B0A395"/>
    <a:srgbClr val="ED1B23"/>
    <a:srgbClr val="F3F1EF"/>
    <a:srgbClr val="D7D1CA"/>
    <a:srgbClr val="EFF6FB"/>
    <a:srgbClr val="FFFFFF"/>
    <a:srgbClr val="FFF9E7"/>
    <a:srgbClr val="FFF3F3"/>
    <a:srgbClr val="FFC2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EFCB5D-9B45-4337-B094-38790CF07811}" v="26" dt="2024-01-31T14:55:53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이 슬기" userId="cbf91cc5-e55d-4acc-ac9d-ef67245f006b" providerId="ADAL" clId="{B5EFCB5D-9B45-4337-B094-38790CF07811}"/>
    <pc:docChg chg="undo custSel addSld modSld">
      <pc:chgData name="이 슬기" userId="cbf91cc5-e55d-4acc-ac9d-ef67245f006b" providerId="ADAL" clId="{B5EFCB5D-9B45-4337-B094-38790CF07811}" dt="2024-01-31T14:55:53.297" v="286"/>
      <pc:docMkLst>
        <pc:docMk/>
      </pc:docMkLst>
      <pc:sldChg chg="addSp delSp modSp mod">
        <pc:chgData name="이 슬기" userId="cbf91cc5-e55d-4acc-ac9d-ef67245f006b" providerId="ADAL" clId="{B5EFCB5D-9B45-4337-B094-38790CF07811}" dt="2024-01-31T14:53:29.864" v="49" actId="113"/>
        <pc:sldMkLst>
          <pc:docMk/>
          <pc:sldMk cId="1570952324" sldId="256"/>
        </pc:sldMkLst>
        <pc:spChg chg="add del mod">
          <ac:chgData name="이 슬기" userId="cbf91cc5-e55d-4acc-ac9d-ef67245f006b" providerId="ADAL" clId="{B5EFCB5D-9B45-4337-B094-38790CF07811}" dt="2024-01-31T14:35:36.936" v="4" actId="478"/>
          <ac:spMkLst>
            <pc:docMk/>
            <pc:sldMk cId="1570952324" sldId="256"/>
            <ac:spMk id="3" creationId="{ABA52AD9-D98E-7E99-8D3E-48BAC55E5E5B}"/>
          </ac:spMkLst>
        </pc:spChg>
        <pc:spChg chg="mod">
          <ac:chgData name="이 슬기" userId="cbf91cc5-e55d-4acc-ac9d-ef67245f006b" providerId="ADAL" clId="{B5EFCB5D-9B45-4337-B094-38790CF07811}" dt="2024-01-31T14:36:07.167" v="12" actId="1076"/>
          <ac:spMkLst>
            <pc:docMk/>
            <pc:sldMk cId="1570952324" sldId="256"/>
            <ac:spMk id="5" creationId="{1C26C5B6-5A11-0BDB-2767-1742A8C84BBB}"/>
          </ac:spMkLst>
        </pc:spChg>
        <pc:spChg chg="mod">
          <ac:chgData name="이 슬기" userId="cbf91cc5-e55d-4acc-ac9d-ef67245f006b" providerId="ADAL" clId="{B5EFCB5D-9B45-4337-B094-38790CF07811}" dt="2024-01-31T14:36:28.417" v="40"/>
          <ac:spMkLst>
            <pc:docMk/>
            <pc:sldMk cId="1570952324" sldId="256"/>
            <ac:spMk id="6" creationId="{CF3F750C-223C-8C1D-1AA7-4A015184D86C}"/>
          </ac:spMkLst>
        </pc:spChg>
        <pc:spChg chg="add mod">
          <ac:chgData name="이 슬기" userId="cbf91cc5-e55d-4acc-ac9d-ef67245f006b" providerId="ADAL" clId="{B5EFCB5D-9B45-4337-B094-38790CF07811}" dt="2024-01-31T14:53:29.864" v="49" actId="113"/>
          <ac:spMkLst>
            <pc:docMk/>
            <pc:sldMk cId="1570952324" sldId="256"/>
            <ac:spMk id="8" creationId="{08E598B6-CE6C-8B79-9AAF-1BF7EFE6CC3D}"/>
          </ac:spMkLst>
        </pc:spChg>
      </pc:sldChg>
      <pc:sldChg chg="addSp modSp add mod">
        <pc:chgData name="이 슬기" userId="cbf91cc5-e55d-4acc-ac9d-ef67245f006b" providerId="ADAL" clId="{B5EFCB5D-9B45-4337-B094-38790CF07811}" dt="2024-01-31T14:55:53.297" v="286"/>
        <pc:sldMkLst>
          <pc:docMk/>
          <pc:sldMk cId="3736138239" sldId="416"/>
        </pc:sldMkLst>
        <pc:spChg chg="mod">
          <ac:chgData name="이 슬기" userId="cbf91cc5-e55d-4acc-ac9d-ef67245f006b" providerId="ADAL" clId="{B5EFCB5D-9B45-4337-B094-38790CF07811}" dt="2024-01-31T14:55:26.926" v="269"/>
          <ac:spMkLst>
            <pc:docMk/>
            <pc:sldMk cId="3736138239" sldId="416"/>
            <ac:spMk id="5" creationId="{39F55E93-CF38-9454-C173-DF12A1DDCD48}"/>
          </ac:spMkLst>
        </pc:spChg>
        <pc:graphicFrameChg chg="mod modGraphic">
          <ac:chgData name="이 슬기" userId="cbf91cc5-e55d-4acc-ac9d-ef67245f006b" providerId="ADAL" clId="{B5EFCB5D-9B45-4337-B094-38790CF07811}" dt="2024-01-31T14:55:41.113" v="275"/>
          <ac:graphicFrameMkLst>
            <pc:docMk/>
            <pc:sldMk cId="3736138239" sldId="416"/>
            <ac:graphicFrameMk id="2" creationId="{B60B40D0-8CF8-7102-4A60-5E7AF56530CD}"/>
          </ac:graphicFrameMkLst>
        </pc:graphicFrameChg>
        <pc:graphicFrameChg chg="mod modGraphic">
          <ac:chgData name="이 슬기" userId="cbf91cc5-e55d-4acc-ac9d-ef67245f006b" providerId="ADAL" clId="{B5EFCB5D-9B45-4337-B094-38790CF07811}" dt="2024-01-31T14:55:45.273" v="277" actId="1076"/>
          <ac:graphicFrameMkLst>
            <pc:docMk/>
            <pc:sldMk cId="3736138239" sldId="416"/>
            <ac:graphicFrameMk id="3" creationId="{411E9DF8-93F8-46A1-7C1A-C8A5A0B7AC1C}"/>
          </ac:graphicFrameMkLst>
        </pc:graphicFrameChg>
        <pc:graphicFrameChg chg="add mod modGraphic">
          <ac:chgData name="이 슬기" userId="cbf91cc5-e55d-4acc-ac9d-ef67245f006b" providerId="ADAL" clId="{B5EFCB5D-9B45-4337-B094-38790CF07811}" dt="2024-01-31T14:55:53.297" v="286"/>
          <ac:graphicFrameMkLst>
            <pc:docMk/>
            <pc:sldMk cId="3736138239" sldId="416"/>
            <ac:graphicFrameMk id="4" creationId="{C167AF1D-783E-5BE6-8EAE-23EF12660827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E8E2659E-D1AA-9191-8F1F-9B53553B11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68281C6-E168-5A72-068F-1AA529F281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F7FDB-CC75-46F3-A018-9BD2B9FCA4F2}" type="datetimeFigureOut">
              <a:rPr lang="ko-KR" altLang="en-US" smtClean="0"/>
              <a:t>2024-01-31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58AD4D7-EF49-E22A-BB6A-D884673003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D395570-D6BB-E5B3-C4E5-F68FB0CF22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2287C-D41E-45DE-893C-C7C418C7A6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7657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F24E3-A237-4CD7-A923-514E9A323BC2}" type="datetimeFigureOut">
              <a:rPr lang="ko-KR" altLang="en-US" smtClean="0"/>
              <a:t>2024-01-31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29A77-A1F9-4B5D-B6D5-7CA5116B3F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153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7325-5BFB-4211-98CD-DDC33953B4B8}" type="datetimeFigureOut">
              <a:rPr lang="ko-KR" altLang="en-US" smtClean="0"/>
              <a:t>2024-01-31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9402-704E-4CFE-B14D-418514286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82587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7325-5BFB-4211-98CD-DDC33953B4B8}" type="datetimeFigureOut">
              <a:rPr lang="ko-KR" altLang="en-US" smtClean="0"/>
              <a:t>2024-01-31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9402-704E-4CFE-B14D-418514286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12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7325-5BFB-4211-98CD-DDC33953B4B8}" type="datetimeFigureOut">
              <a:rPr lang="ko-KR" altLang="en-US" smtClean="0"/>
              <a:t>2024-01-31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9402-704E-4CFE-B14D-418514286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653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7325-5BFB-4211-98CD-DDC33953B4B8}" type="datetimeFigureOut">
              <a:rPr lang="ko-KR" altLang="en-US" smtClean="0"/>
              <a:t>2024-01-31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9402-704E-4CFE-B14D-418514286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158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C2F867-3826-5CF7-AA07-1668B359EF10}"/>
              </a:ext>
            </a:extLst>
          </p:cNvPr>
          <p:cNvSpPr txBox="1"/>
          <p:nvPr userDrawn="1"/>
        </p:nvSpPr>
        <p:spPr>
          <a:xfrm>
            <a:off x="372292" y="268429"/>
            <a:ext cx="3919488" cy="230832"/>
          </a:xfrm>
          <a:prstGeom prst="rect">
            <a:avLst/>
          </a:prstGeom>
          <a:noFill/>
        </p:spPr>
        <p:txBody>
          <a:bodyPr wrap="square" lIns="0" rIns="0" anchor="ctr">
            <a:spAutoFit/>
          </a:bodyPr>
          <a:lstStyle/>
          <a:p>
            <a:pPr algn="l"/>
            <a:r>
              <a:rPr lang="ko-KR" altLang="en-US" sz="900">
                <a:solidFill>
                  <a:schemeClr val="bg2">
                    <a:lumMod val="25000"/>
                  </a:schemeClr>
                </a:solidFill>
                <a:latin typeface="+mn-ea"/>
                <a:ea typeface="+mn-ea"/>
              </a:rPr>
              <a:t>한류체험을 활용한 롯데월드 민속박물관 화랑 및 놀이마당 활성화 제안</a:t>
            </a:r>
          </a:p>
        </p:txBody>
      </p:sp>
      <p:sp>
        <p:nvSpPr>
          <p:cNvPr id="8" name="슬라이드 번호 개체 틀 11">
            <a:extLst>
              <a:ext uri="{FF2B5EF4-FFF2-40B4-BE49-F238E27FC236}">
                <a16:creationId xmlns:a16="http://schemas.microsoft.com/office/drawing/2014/main" id="{0EC17626-1817-BE5F-B16E-AEBBD3AF9E30}"/>
              </a:ext>
            </a:extLst>
          </p:cNvPr>
          <p:cNvSpPr txBox="1">
            <a:spLocks/>
          </p:cNvSpPr>
          <p:nvPr userDrawn="1"/>
        </p:nvSpPr>
        <p:spPr>
          <a:xfrm>
            <a:off x="11558585" y="316428"/>
            <a:ext cx="331851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spAutoFit/>
          </a:bodyPr>
          <a:lstStyle>
            <a:defPPr>
              <a:defRPr lang="ko-KR"/>
            </a:defPPr>
            <a:lvl1pPr marL="0" algn="r" defTabSz="914400" rtl="0" eaLnBrk="1" latinLnBrk="1" hangingPunct="1">
              <a:defRPr lang="ko-KR" altLang="en-US" sz="950" kern="1200" baseline="0" smtClean="0">
                <a:gradFill>
                  <a:gsLst>
                    <a:gs pos="0">
                      <a:srgbClr val="82939A"/>
                    </a:gs>
                    <a:gs pos="100000">
                      <a:srgbClr val="82939A"/>
                    </a:gs>
                  </a:gsLst>
                  <a:lin ang="5400000" scaled="0"/>
                </a:gradFill>
                <a:latin typeface="SLI 파트너 M" pitchFamily="18" charset="-127"/>
                <a:ea typeface="SLI 파트너 M" pitchFamily="18" charset="-127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65617704-E080-43B4-A991-781338644370}" type="slidenum">
              <a:rPr lang="en-US" altLang="ko-KR" sz="1000" smtClean="0">
                <a:solidFill>
                  <a:schemeClr val="tx1">
                    <a:lumMod val="95000"/>
                    <a:lumOff val="5000"/>
                  </a:schemeClr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pPr>
                <a:defRPr/>
              </a:pPr>
              <a:t>‹#›</a:t>
            </a:fld>
            <a:endParaRPr lang="en-US" altLang="ko-KR" sz="1000">
              <a:solidFill>
                <a:schemeClr val="tx1">
                  <a:lumMod val="95000"/>
                  <a:lumOff val="5000"/>
                </a:schemeClr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88214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7325-5BFB-4211-98CD-DDC33953B4B8}" type="datetimeFigureOut">
              <a:rPr lang="ko-KR" altLang="en-US" smtClean="0"/>
              <a:t>2024-01-31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9402-704E-4CFE-B14D-418514286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6254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7325-5BFB-4211-98CD-DDC33953B4B8}" type="datetimeFigureOut">
              <a:rPr lang="ko-KR" altLang="en-US" smtClean="0"/>
              <a:t>2024-01-31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9402-704E-4CFE-B14D-418514286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371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7325-5BFB-4211-98CD-DDC33953B4B8}" type="datetimeFigureOut">
              <a:rPr lang="ko-KR" altLang="en-US" smtClean="0"/>
              <a:t>2024-01-31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9402-704E-4CFE-B14D-418514286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61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7325-5BFB-4211-98CD-DDC33953B4B8}" type="datetimeFigureOut">
              <a:rPr lang="ko-KR" altLang="en-US" smtClean="0"/>
              <a:t>2024-01-31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9402-704E-4CFE-B14D-418514286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41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7325-5BFB-4211-98CD-DDC33953B4B8}" type="datetimeFigureOut">
              <a:rPr lang="ko-KR" altLang="en-US" smtClean="0"/>
              <a:t>2024-01-31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9402-704E-4CFE-B14D-418514286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175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7325-5BFB-4211-98CD-DDC33953B4B8}" type="datetimeFigureOut">
              <a:rPr lang="ko-KR" altLang="en-US" smtClean="0"/>
              <a:t>2024-01-31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9402-704E-4CFE-B14D-418514286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798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7325-5BFB-4211-98CD-DDC33953B4B8}" type="datetimeFigureOut">
              <a:rPr lang="ko-KR" altLang="en-US" smtClean="0"/>
              <a:t>2024-01-31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19402-704E-4CFE-B14D-418514286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874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C26C5B6-5A11-0BDB-2767-1742A8C84BBB}"/>
              </a:ext>
            </a:extLst>
          </p:cNvPr>
          <p:cNvSpPr txBox="1"/>
          <p:nvPr/>
        </p:nvSpPr>
        <p:spPr>
          <a:xfrm>
            <a:off x="810180" y="1676501"/>
            <a:ext cx="6390720" cy="1026619"/>
          </a:xfrm>
          <a:prstGeom prst="rect">
            <a:avLst/>
          </a:prstGeom>
          <a:noFill/>
        </p:spPr>
        <p:txBody>
          <a:bodyPr wrap="square" lIns="0" rIns="0" bIns="7200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2800" b="1" spc="-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2024</a:t>
            </a:r>
            <a:r>
              <a:rPr lang="ko-KR" altLang="en-US" sz="2800" b="1" spc="-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년 농심 </a:t>
            </a:r>
            <a:r>
              <a:rPr lang="en-US" altLang="ko-KR" sz="2800" b="1" spc="-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『</a:t>
            </a:r>
            <a:r>
              <a:rPr lang="ko-KR" altLang="en-US" sz="2800" b="1" spc="-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전통굿즈</a:t>
            </a:r>
            <a:r>
              <a:rPr lang="ko-KR" altLang="en-US" sz="2800" b="1" spc="-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개발 지원사업</a:t>
            </a:r>
            <a:r>
              <a:rPr lang="en-US" altLang="ko-KR" sz="2800" b="1" spc="-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』 </a:t>
            </a:r>
          </a:p>
          <a:p>
            <a:pPr>
              <a:lnSpc>
                <a:spcPct val="110000"/>
              </a:lnSpc>
            </a:pPr>
            <a:r>
              <a:rPr lang="ko-KR" altLang="en-US" sz="2800" b="1" spc="-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참여 무형유산 이수자 공모 신청서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B549BB-4F8E-411C-27B8-7EFA8A813F20}"/>
              </a:ext>
            </a:extLst>
          </p:cNvPr>
          <p:cNvSpPr txBox="1"/>
          <p:nvPr/>
        </p:nvSpPr>
        <p:spPr>
          <a:xfrm>
            <a:off x="9090971" y="5591143"/>
            <a:ext cx="20681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성명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                (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서명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3F750C-223C-8C1D-1AA7-4A015184D86C}"/>
              </a:ext>
            </a:extLst>
          </p:cNvPr>
          <p:cNvSpPr txBox="1"/>
          <p:nvPr/>
        </p:nvSpPr>
        <p:spPr>
          <a:xfrm>
            <a:off x="9090971" y="5846175"/>
            <a:ext cx="1899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제출일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2024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00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일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E598B6-CE6C-8B79-9AAF-1BF7EFE6CC3D}"/>
              </a:ext>
            </a:extLst>
          </p:cNvPr>
          <p:cNvSpPr txBox="1"/>
          <p:nvPr/>
        </p:nvSpPr>
        <p:spPr>
          <a:xfrm>
            <a:off x="1752600" y="4658279"/>
            <a:ext cx="8686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ko-KR" sz="1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본인은 </a:t>
            </a:r>
            <a:r>
              <a:rPr lang="ko-KR" altLang="ko-KR" sz="1400" kern="1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케이티풀에서</a:t>
            </a:r>
            <a:r>
              <a:rPr lang="ko-KR" altLang="ko-KR" sz="1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추진하는 </a:t>
            </a:r>
            <a:r>
              <a:rPr lang="ko-KR" altLang="ko-KR" sz="1400" kern="1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「</a:t>
            </a:r>
            <a:r>
              <a:rPr lang="en-US" altLang="ko-KR" sz="1400" kern="1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2024</a:t>
            </a:r>
            <a:r>
              <a:rPr lang="ko-KR" altLang="en-US" sz="1400" kern="1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년 농심 </a:t>
            </a:r>
            <a:r>
              <a:rPr lang="en-US" altLang="ko-KR" sz="1400" kern="1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『</a:t>
            </a:r>
            <a:r>
              <a:rPr lang="ko-KR" altLang="en-US" sz="1400" kern="10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전통굿즈</a:t>
            </a:r>
            <a:r>
              <a:rPr lang="ko-KR" altLang="en-US" sz="1400" kern="1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개발 지원사업</a:t>
            </a:r>
            <a:r>
              <a:rPr lang="en-US" altLang="ko-KR" sz="1400" kern="1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』 </a:t>
            </a:r>
          </a:p>
          <a:p>
            <a:pPr algn="ctr"/>
            <a:r>
              <a:rPr lang="ko-KR" altLang="en-US" sz="1400" kern="1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참여 무형유산 이수자 공모</a:t>
            </a:r>
            <a:r>
              <a:rPr lang="ko-KR" altLang="ko-KR" sz="1400" kern="1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」</a:t>
            </a:r>
            <a:r>
              <a:rPr lang="en-US" altLang="ko-KR" sz="1400" kern="1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1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내용을 숙지하였으며 제출된 내용과 자료는 모두 사실임을 약속합니다</a:t>
            </a:r>
            <a:r>
              <a:rPr lang="en-US" altLang="ko-KR" sz="1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952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0;p6">
            <a:extLst>
              <a:ext uri="{FF2B5EF4-FFF2-40B4-BE49-F238E27FC236}">
                <a16:creationId xmlns:a16="http://schemas.microsoft.com/office/drawing/2014/main" id="{B60B40D0-8CF8-7102-4A60-5E7AF56530CD}"/>
              </a:ext>
            </a:extLst>
          </p:cNvPr>
          <p:cNvGraphicFramePr/>
          <p:nvPr/>
        </p:nvGraphicFramePr>
        <p:xfrm>
          <a:off x="631826" y="957942"/>
          <a:ext cx="10821186" cy="324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분야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신라면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너구리 캐릭터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안성탕면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1)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8424"/>
                  </a:ext>
                </a:extLst>
              </a:tr>
            </a:tbl>
          </a:graphicData>
        </a:graphic>
      </p:graphicFrame>
      <p:sp>
        <p:nvSpPr>
          <p:cNvPr id="5" name="Google Shape;172;p7">
            <a:extLst>
              <a:ext uri="{FF2B5EF4-FFF2-40B4-BE49-F238E27FC236}">
                <a16:creationId xmlns:a16="http://schemas.microsoft.com/office/drawing/2014/main" id="{39F55E93-CF38-9454-C173-DF12A1DDCD48}"/>
              </a:ext>
            </a:extLst>
          </p:cNvPr>
          <p:cNvSpPr txBox="1"/>
          <p:nvPr/>
        </p:nvSpPr>
        <p:spPr>
          <a:xfrm>
            <a:off x="653948" y="256034"/>
            <a:ext cx="44133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2</a:t>
            </a: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. </a:t>
            </a:r>
            <a:r>
              <a:rPr lang="ko-KR" altLang="en-US" sz="2000" b="1" kern="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전통굿즈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 개발 계획서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(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특화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)</a:t>
            </a:r>
            <a:endParaRPr sz="2000" b="1" dirty="0">
              <a:solidFill>
                <a:schemeClr val="dk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/>
              <a:sym typeface="Calibri"/>
            </a:endParaRPr>
          </a:p>
        </p:txBody>
      </p:sp>
      <p:cxnSp>
        <p:nvCxnSpPr>
          <p:cNvPr id="6" name="Google Shape;175;p7">
            <a:extLst>
              <a:ext uri="{FF2B5EF4-FFF2-40B4-BE49-F238E27FC236}">
                <a16:creationId xmlns:a16="http://schemas.microsoft.com/office/drawing/2014/main" id="{F44828AA-332A-0C87-EED1-7C8D225A9E23}"/>
              </a:ext>
            </a:extLst>
          </p:cNvPr>
          <p:cNvCxnSpPr/>
          <p:nvPr/>
        </p:nvCxnSpPr>
        <p:spPr>
          <a:xfrm>
            <a:off x="631826" y="587375"/>
            <a:ext cx="8646106" cy="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11E9DF8-93F8-46A1-7C1A-C8A5A0B7AC1C}"/>
              </a:ext>
            </a:extLst>
          </p:cNvPr>
          <p:cNvGraphicFramePr>
            <a:graphicFrameLocks noGrp="1"/>
          </p:cNvGraphicFramePr>
          <p:nvPr/>
        </p:nvGraphicFramePr>
        <p:xfrm>
          <a:off x="631826" y="1328508"/>
          <a:ext cx="10821186" cy="5292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88973143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363583733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</a:t>
                      </a:r>
                      <a:r>
                        <a:rPr lang="en-US" altLang="ko-KR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2</a:t>
                      </a:r>
                      <a:endParaRPr lang="ko-KR" altLang="en-US"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예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: 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헤드커버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여행용파우치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등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999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 err="1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전통굿즈명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품목별 기입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8490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규격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가로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세로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높이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           ×           ×           ) cm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837689"/>
                  </a:ext>
                </a:extLst>
              </a:tr>
              <a:tr h="21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시제품 완성도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아이디어를 시제품으로 완성했을 때의 이미지를 구체적으로 표현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이미지 시안 또는 설계도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손으로 그려도 무방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469594"/>
                  </a:ext>
                </a:extLst>
              </a:tr>
              <a:tr h="21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기타 참고자료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현재 유통 또는 판매되고 있는 아이템 중 개발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제작하고자 하는 제품과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 유사 아이템 사진 첨부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유사 아이템과의 차별성 기재 및 참고사진 첨부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 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81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236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0;p6">
            <a:extLst>
              <a:ext uri="{FF2B5EF4-FFF2-40B4-BE49-F238E27FC236}">
                <a16:creationId xmlns:a16="http://schemas.microsoft.com/office/drawing/2014/main" id="{B60B40D0-8CF8-7102-4A60-5E7AF56530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6722592"/>
              </p:ext>
            </p:extLst>
          </p:nvPr>
        </p:nvGraphicFramePr>
        <p:xfrm>
          <a:off x="631826" y="957942"/>
          <a:ext cx="10821186" cy="1800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신청동기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8424"/>
                  </a:ext>
                </a:extLst>
              </a:tr>
            </a:tbl>
          </a:graphicData>
        </a:graphic>
      </p:graphicFrame>
      <p:sp>
        <p:nvSpPr>
          <p:cNvPr id="5" name="Google Shape;172;p7">
            <a:extLst>
              <a:ext uri="{FF2B5EF4-FFF2-40B4-BE49-F238E27FC236}">
                <a16:creationId xmlns:a16="http://schemas.microsoft.com/office/drawing/2014/main" id="{39F55E93-CF38-9454-C173-DF12A1DDCD48}"/>
              </a:ext>
            </a:extLst>
          </p:cNvPr>
          <p:cNvSpPr txBox="1"/>
          <p:nvPr/>
        </p:nvSpPr>
        <p:spPr>
          <a:xfrm>
            <a:off x="653948" y="256034"/>
            <a:ext cx="44133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3. </a:t>
            </a:r>
            <a:r>
              <a:rPr kumimoji="0" lang="ko-KR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신청동기 및 활동계획</a:t>
            </a:r>
            <a:endParaRPr sz="2000" b="1" dirty="0">
              <a:solidFill>
                <a:schemeClr val="dk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/>
              <a:sym typeface="Calibri"/>
            </a:endParaRPr>
          </a:p>
        </p:txBody>
      </p:sp>
      <p:cxnSp>
        <p:nvCxnSpPr>
          <p:cNvPr id="6" name="Google Shape;175;p7">
            <a:extLst>
              <a:ext uri="{FF2B5EF4-FFF2-40B4-BE49-F238E27FC236}">
                <a16:creationId xmlns:a16="http://schemas.microsoft.com/office/drawing/2014/main" id="{F44828AA-332A-0C87-EED1-7C8D225A9E23}"/>
              </a:ext>
            </a:extLst>
          </p:cNvPr>
          <p:cNvCxnSpPr/>
          <p:nvPr/>
        </p:nvCxnSpPr>
        <p:spPr>
          <a:xfrm>
            <a:off x="631826" y="587375"/>
            <a:ext cx="8646106" cy="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11E9DF8-93F8-46A1-7C1A-C8A5A0B7A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851211"/>
              </p:ext>
            </p:extLst>
          </p:nvPr>
        </p:nvGraphicFramePr>
        <p:xfrm>
          <a:off x="631826" y="2849490"/>
          <a:ext cx="10821186" cy="1800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88973143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3635837331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활동계획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본 사업과 관련하여 작성</a:t>
                      </a:r>
                      <a:endParaRPr lang="en-US" altLang="ko-KR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81481"/>
                  </a:ext>
                </a:extLst>
              </a:tr>
            </a:tbl>
          </a:graphicData>
        </a:graphic>
      </p:graphicFrame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C167AF1D-783E-5BE6-8EAE-23EF12660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303593"/>
              </p:ext>
            </p:extLst>
          </p:nvPr>
        </p:nvGraphicFramePr>
        <p:xfrm>
          <a:off x="631826" y="4741038"/>
          <a:ext cx="10821186" cy="1800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88973143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3635837331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사후계획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본 사업과 관련하여 작성</a:t>
                      </a:r>
                      <a:endParaRPr lang="en-US" altLang="ko-KR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81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13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160;p6">
            <a:extLst>
              <a:ext uri="{FF2B5EF4-FFF2-40B4-BE49-F238E27FC236}">
                <a16:creationId xmlns:a16="http://schemas.microsoft.com/office/drawing/2014/main" id="{8CE81F32-CC24-7997-8BCA-39165F6A93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3545563"/>
              </p:ext>
            </p:extLst>
          </p:nvPr>
        </p:nvGraphicFramePr>
        <p:xfrm>
          <a:off x="637387" y="957942"/>
          <a:ext cx="10821187" cy="377504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45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3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8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지원자격</a:t>
                      </a:r>
                      <a:endParaRPr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기능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예능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1)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사업자등록증 보유</a:t>
                      </a:r>
                      <a:endParaRPr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ko-KR" sz="1200" b="0" u="none" strike="noStrike" cap="none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O/X(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택</a:t>
                      </a:r>
                      <a:r>
                        <a:rPr lang="en-US" altLang="ko-KR" sz="1200" b="0" u="none" strike="noStrike" cap="none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1)</a:t>
                      </a:r>
                      <a:endParaRPr lang="ko-KR" altLang="en-US" sz="1200" b="0" u="none" strike="noStrike" cap="none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신청자명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 dirty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기업명</a:t>
                      </a:r>
                      <a:r>
                        <a:rPr lang="en-US" altLang="ko-KR" sz="10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000" b="1" u="none" strike="noStrike" cap="none" dirty="0" err="1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해당시</a:t>
                      </a:r>
                      <a:r>
                        <a:rPr lang="en-US" altLang="ko-KR" sz="10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64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연락처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000"/>
                        <a:buFont typeface="Calibri"/>
                        <a:buNone/>
                      </a:pPr>
                      <a:endParaRPr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사업자등록번호</a:t>
                      </a:r>
                      <a:endParaRPr lang="en-US" altLang="ko-KR"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ko-KR" sz="1000" b="1" u="none" strike="noStrike" kern="1200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000" b="1" u="none" strike="noStrike" kern="1200" cap="none" dirty="0" err="1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해당시</a:t>
                      </a:r>
                      <a:r>
                        <a:rPr lang="en-US" altLang="ko-KR" sz="1000" b="1" u="none" strike="noStrike" kern="1200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000" b="1" u="none" strike="noStrike" kern="1200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sz="1200" b="0" u="none" strike="noStrike" cap="none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000"/>
                        <a:buFont typeface="Calibri"/>
                        <a:buNone/>
                      </a:pPr>
                      <a:endParaRPr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51701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주소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업태</a:t>
                      </a:r>
                      <a:r>
                        <a:rPr lang="en-US" altLang="ko-KR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업종</a:t>
                      </a:r>
                      <a:r>
                        <a:rPr lang="en-US" altLang="ko-KR" sz="1000" b="1" u="none" strike="noStrike" kern="1200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000" b="1" u="none" strike="noStrike" kern="1200" cap="none" dirty="0" err="1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해당시</a:t>
                      </a:r>
                      <a:r>
                        <a:rPr lang="en-US" altLang="ko-KR" sz="1000" b="1" u="none" strike="noStrike" kern="1200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000" b="1" u="none" strike="noStrike" kern="1200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sz="1200" b="0" u="none" strike="noStrike" cap="none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714537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이메일</a:t>
                      </a:r>
                      <a:endParaRPr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 </a:t>
                      </a:r>
                      <a:endParaRPr sz="1200" b="0" u="none" strike="noStrike" cap="none" dirty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본점주소</a:t>
                      </a:r>
                      <a:r>
                        <a:rPr lang="en-US" altLang="ko-KR" sz="1000" b="1" u="none" strike="noStrike" kern="1200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000" b="1" u="none" strike="noStrike" kern="1200" cap="none" dirty="0" err="1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해당시</a:t>
                      </a:r>
                      <a:r>
                        <a:rPr lang="en-US" altLang="ko-KR" sz="1000" b="1" u="none" strike="noStrike" kern="1200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sz="1000" b="1" u="none" strike="noStrike" kern="1200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sz="1200" b="0" u="none" strike="noStrike" cap="none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보유</a:t>
                      </a:r>
                      <a:r>
                        <a:rPr lang="en-US" altLang="ko-KR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SNS </a:t>
                      </a: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채널</a:t>
                      </a:r>
                      <a:endParaRPr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 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제품 판매 경험</a:t>
                      </a:r>
                      <a:endParaRPr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200" b="0" u="none" strike="noStrike" cap="none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O/X(</a:t>
                      </a:r>
                      <a:r>
                        <a:rPr lang="ko-KR" altLang="en-US" sz="1200" b="0" u="none" strike="noStrike" cap="none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택</a:t>
                      </a:r>
                      <a:r>
                        <a:rPr lang="en-US" altLang="ko-KR" sz="1200" b="0" u="none" strike="noStrike" cap="none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1)</a:t>
                      </a:r>
                      <a:r>
                        <a:rPr lang="en-US" sz="1200" b="0" u="none" strike="noStrike" cap="none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 </a:t>
                      </a:r>
                      <a:endParaRPr sz="1200" b="0" u="none" strike="noStrike" cap="none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주요 활동이력</a:t>
                      </a:r>
                      <a:endParaRPr lang="en-US" altLang="ko-KR"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최근 </a:t>
                      </a:r>
                      <a:r>
                        <a:rPr lang="en-US" altLang="ko-KR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3</a:t>
                      </a: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개년 기준</a:t>
                      </a:r>
                      <a:r>
                        <a:rPr lang="en-US" altLang="ko-KR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 </a:t>
                      </a:r>
                      <a:endParaRPr sz="1200" b="0" u="none" strike="noStrike" cap="none" dirty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제품 판매이력</a:t>
                      </a:r>
                      <a:endParaRPr lang="en-US" altLang="ko-KR"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최근 </a:t>
                      </a:r>
                      <a:r>
                        <a:rPr lang="en-US" altLang="ko-KR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3</a:t>
                      </a: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개년 기준</a:t>
                      </a:r>
                      <a:r>
                        <a:rPr lang="en-US" altLang="ko-KR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ko-KR" sz="1050" b="1" u="none" strike="noStrike" kern="1200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050" b="1" u="none" strike="noStrike" kern="1200" cap="none" dirty="0" err="1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해당시</a:t>
                      </a:r>
                      <a:r>
                        <a:rPr lang="en-US" altLang="ko-KR" sz="1050" b="1" u="none" strike="noStrike" kern="1200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sz="105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 </a:t>
                      </a:r>
                      <a:endParaRPr sz="1200" b="0" u="none" strike="noStrike" cap="none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Google Shape;172;p7">
            <a:extLst>
              <a:ext uri="{FF2B5EF4-FFF2-40B4-BE49-F238E27FC236}">
                <a16:creationId xmlns:a16="http://schemas.microsoft.com/office/drawing/2014/main" id="{39F55E93-CF38-9454-C173-DF12A1DDCD48}"/>
              </a:ext>
            </a:extLst>
          </p:cNvPr>
          <p:cNvSpPr txBox="1"/>
          <p:nvPr/>
        </p:nvSpPr>
        <p:spPr>
          <a:xfrm>
            <a:off x="653949" y="256034"/>
            <a:ext cx="335761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1. </a:t>
            </a:r>
            <a:r>
              <a:rPr kumimoji="0" lang="ko-KR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신청서</a:t>
            </a:r>
            <a:endParaRPr sz="2000" b="1" dirty="0">
              <a:solidFill>
                <a:schemeClr val="dk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/>
              <a:sym typeface="Calibri"/>
            </a:endParaRPr>
          </a:p>
        </p:txBody>
      </p:sp>
      <p:cxnSp>
        <p:nvCxnSpPr>
          <p:cNvPr id="6" name="Google Shape;175;p7">
            <a:extLst>
              <a:ext uri="{FF2B5EF4-FFF2-40B4-BE49-F238E27FC236}">
                <a16:creationId xmlns:a16="http://schemas.microsoft.com/office/drawing/2014/main" id="{F44828AA-332A-0C87-EED1-7C8D225A9E23}"/>
              </a:ext>
            </a:extLst>
          </p:cNvPr>
          <p:cNvCxnSpPr/>
          <p:nvPr/>
        </p:nvCxnSpPr>
        <p:spPr>
          <a:xfrm>
            <a:off x="631826" y="587375"/>
            <a:ext cx="8646106" cy="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9" name="Google Shape;160;p6">
            <a:extLst>
              <a:ext uri="{FF2B5EF4-FFF2-40B4-BE49-F238E27FC236}">
                <a16:creationId xmlns:a16="http://schemas.microsoft.com/office/drawing/2014/main" id="{CD423E4D-633F-6033-5F39-19713469F1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6725390"/>
              </p:ext>
            </p:extLst>
          </p:nvPr>
        </p:nvGraphicFramePr>
        <p:xfrm>
          <a:off x="631827" y="4804165"/>
          <a:ext cx="5330824" cy="97764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42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0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일반분야</a:t>
                      </a:r>
                      <a:endParaRPr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스포츠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골프용품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잡화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문구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문구류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 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1)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예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: 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헤드커버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여행용파우치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등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)(2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개 품목 기입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sz="1200" b="0" u="none" strike="noStrike" cap="none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6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 err="1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전통굿즈명</a:t>
                      </a:r>
                      <a:endParaRPr lang="ko-KR" altLang="en-US"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품목별 기입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Google Shape;160;p6">
            <a:extLst>
              <a:ext uri="{FF2B5EF4-FFF2-40B4-BE49-F238E27FC236}">
                <a16:creationId xmlns:a16="http://schemas.microsoft.com/office/drawing/2014/main" id="{F51C0BFB-D145-E22D-FD73-58F0663ACA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8565068"/>
              </p:ext>
            </p:extLst>
          </p:nvPr>
        </p:nvGraphicFramePr>
        <p:xfrm>
          <a:off x="6047980" y="4804295"/>
          <a:ext cx="5330824" cy="97764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42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0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특화분야</a:t>
                      </a:r>
                      <a:endParaRPr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신라면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너구리 캐릭터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안성탕면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1)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예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: 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헤드커버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여행용파우치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등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)(2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개 품목 기입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sz="1200" b="0" u="none" strike="noStrike" cap="none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6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 err="1">
                          <a:solidFill>
                            <a:schemeClr val="lt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전통굿즈명</a:t>
                      </a:r>
                      <a:endParaRPr lang="ko-KR" altLang="en-US" sz="1200" b="1" u="none" strike="noStrike" cap="none" dirty="0">
                        <a:solidFill>
                          <a:schemeClr val="lt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품목별 기입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F5D86FE-1C79-E517-1537-016CC0C35B6C}"/>
              </a:ext>
            </a:extLst>
          </p:cNvPr>
          <p:cNvSpPr txBox="1"/>
          <p:nvPr/>
        </p:nvSpPr>
        <p:spPr>
          <a:xfrm>
            <a:off x="6067675" y="5852988"/>
            <a:ext cx="5390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200" dirty="0"/>
              <a:t>* </a:t>
            </a:r>
            <a:r>
              <a:rPr lang="ko-KR" altLang="ko-KR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일반</a:t>
            </a:r>
            <a:r>
              <a:rPr lang="en-US" altLang="ko-KR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/</a:t>
            </a:r>
            <a:r>
              <a:rPr lang="ko-KR" altLang="ko-KR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특화 </a:t>
            </a:r>
            <a:r>
              <a:rPr lang="ko-KR" altLang="ko-KR" sz="1200" dirty="0" err="1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테마별</a:t>
            </a:r>
            <a:r>
              <a:rPr lang="ko-KR" altLang="ko-KR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ko-KR" altLang="ko-KR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개씩 선택</a:t>
            </a:r>
            <a:r>
              <a:rPr lang="en-US" altLang="ko-KR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총 </a:t>
            </a:r>
            <a:r>
              <a:rPr lang="en-US" altLang="ko-KR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ko-KR" altLang="ko-KR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개</a:t>
            </a:r>
            <a:r>
              <a:rPr lang="en-US" altLang="ko-KR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) </a:t>
            </a:r>
            <a:r>
              <a:rPr lang="ko-KR" altLang="ko-KR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필수 </a:t>
            </a:r>
            <a:r>
              <a:rPr lang="en-US" altLang="ko-KR" sz="1200" spc="-8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1200" spc="-80" dirty="0">
                <a:solidFill>
                  <a:srgbClr val="FF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일반</a:t>
            </a:r>
            <a:r>
              <a:rPr lang="en-US" altLang="ko-KR" sz="1200" spc="-80" dirty="0">
                <a:solidFill>
                  <a:srgbClr val="FF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or </a:t>
            </a:r>
            <a:r>
              <a:rPr lang="ko-KR" altLang="ko-KR" sz="1200" spc="-80" dirty="0">
                <a:solidFill>
                  <a:srgbClr val="FF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특화 테마만 단독 신청 불가</a:t>
            </a:r>
            <a:r>
              <a:rPr lang="en-US" altLang="ko-KR" sz="1200" spc="-80" dirty="0">
                <a:solidFill>
                  <a:srgbClr val="FF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ko-KR" altLang="en-US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020DBA-B4CD-C3E0-4D89-A72560D1BCD2}"/>
              </a:ext>
            </a:extLst>
          </p:cNvPr>
          <p:cNvSpPr txBox="1"/>
          <p:nvPr/>
        </p:nvSpPr>
        <p:spPr>
          <a:xfrm>
            <a:off x="8885434" y="6132125"/>
            <a:ext cx="2573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200" dirty="0"/>
              <a:t>* </a:t>
            </a:r>
            <a:r>
              <a:rPr lang="ko-KR" altLang="en-US" sz="1200" dirty="0" err="1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테마별</a:t>
            </a:r>
            <a:r>
              <a:rPr lang="ko-KR" altLang="en-US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품목 최소 </a:t>
            </a:r>
            <a:r>
              <a:rPr lang="en-US" altLang="ko-KR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ko-KR" altLang="en-US" sz="1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개씩 제안 필수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334051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0;p6">
            <a:extLst>
              <a:ext uri="{FF2B5EF4-FFF2-40B4-BE49-F238E27FC236}">
                <a16:creationId xmlns:a16="http://schemas.microsoft.com/office/drawing/2014/main" id="{B60B40D0-8CF8-7102-4A60-5E7AF56530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0297100"/>
              </p:ext>
            </p:extLst>
          </p:nvPr>
        </p:nvGraphicFramePr>
        <p:xfrm>
          <a:off x="631826" y="957942"/>
          <a:ext cx="10821186" cy="324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분야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스포츠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골프용품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잡화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문구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문구류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 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1)</a:t>
                      </a:r>
                      <a:endParaRPr lang="ko-KR" altLang="en-US" sz="1200" b="0" u="none" strike="noStrike" cap="none" dirty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8424"/>
                  </a:ext>
                </a:extLst>
              </a:tr>
            </a:tbl>
          </a:graphicData>
        </a:graphic>
      </p:graphicFrame>
      <p:sp>
        <p:nvSpPr>
          <p:cNvPr id="5" name="Google Shape;172;p7">
            <a:extLst>
              <a:ext uri="{FF2B5EF4-FFF2-40B4-BE49-F238E27FC236}">
                <a16:creationId xmlns:a16="http://schemas.microsoft.com/office/drawing/2014/main" id="{39F55E93-CF38-9454-C173-DF12A1DDCD48}"/>
              </a:ext>
            </a:extLst>
          </p:cNvPr>
          <p:cNvSpPr txBox="1"/>
          <p:nvPr/>
        </p:nvSpPr>
        <p:spPr>
          <a:xfrm>
            <a:off x="653948" y="256034"/>
            <a:ext cx="44133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2</a:t>
            </a: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. </a:t>
            </a:r>
            <a:r>
              <a:rPr lang="ko-KR" altLang="en-US" sz="2000" b="1" kern="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전통굿즈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 개발 계획서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(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일반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)</a:t>
            </a:r>
            <a:endParaRPr sz="2000" b="1" dirty="0">
              <a:solidFill>
                <a:schemeClr val="dk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/>
              <a:sym typeface="Calibri"/>
            </a:endParaRPr>
          </a:p>
        </p:txBody>
      </p:sp>
      <p:cxnSp>
        <p:nvCxnSpPr>
          <p:cNvPr id="6" name="Google Shape;175;p7">
            <a:extLst>
              <a:ext uri="{FF2B5EF4-FFF2-40B4-BE49-F238E27FC236}">
                <a16:creationId xmlns:a16="http://schemas.microsoft.com/office/drawing/2014/main" id="{F44828AA-332A-0C87-EED1-7C8D225A9E23}"/>
              </a:ext>
            </a:extLst>
          </p:cNvPr>
          <p:cNvCxnSpPr/>
          <p:nvPr/>
        </p:nvCxnSpPr>
        <p:spPr>
          <a:xfrm>
            <a:off x="631826" y="587375"/>
            <a:ext cx="8646106" cy="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11E9DF8-93F8-46A1-7C1A-C8A5A0B7A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070402"/>
              </p:ext>
            </p:extLst>
          </p:nvPr>
        </p:nvGraphicFramePr>
        <p:xfrm>
          <a:off x="631826" y="1328508"/>
          <a:ext cx="10821186" cy="5292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88973143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363583733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</a:t>
                      </a:r>
                      <a:r>
                        <a:rPr lang="en-US" altLang="ko-KR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</a:t>
                      </a:r>
                      <a:endParaRPr lang="ko-KR" altLang="en-US"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예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: 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헤드커버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여행용파우치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등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999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 err="1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전통굿즈명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품목별 기입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8490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규격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가로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세로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높이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           ×           ×           ) cm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83768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기획의도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469594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제작방식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재료수급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시제품 개발방식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제품양산화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가능성 등을 포함하여 작성</a:t>
                      </a:r>
                      <a:endParaRPr lang="en-US" altLang="ko-KR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81481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상품기능 및 특징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상품설명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실용성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보관 용이성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내구성 및 정교성 등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947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96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0;p6">
            <a:extLst>
              <a:ext uri="{FF2B5EF4-FFF2-40B4-BE49-F238E27FC236}">
                <a16:creationId xmlns:a16="http://schemas.microsoft.com/office/drawing/2014/main" id="{B60B40D0-8CF8-7102-4A60-5E7AF56530CD}"/>
              </a:ext>
            </a:extLst>
          </p:cNvPr>
          <p:cNvGraphicFramePr/>
          <p:nvPr/>
        </p:nvGraphicFramePr>
        <p:xfrm>
          <a:off x="631826" y="957942"/>
          <a:ext cx="10821186" cy="324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분야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스포츠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골프용품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잡화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문구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문구류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 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1)</a:t>
                      </a:r>
                      <a:endParaRPr lang="ko-KR" altLang="en-US" sz="1200" b="0" u="none" strike="noStrike" cap="none" dirty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8424"/>
                  </a:ext>
                </a:extLst>
              </a:tr>
            </a:tbl>
          </a:graphicData>
        </a:graphic>
      </p:graphicFrame>
      <p:sp>
        <p:nvSpPr>
          <p:cNvPr id="5" name="Google Shape;172;p7">
            <a:extLst>
              <a:ext uri="{FF2B5EF4-FFF2-40B4-BE49-F238E27FC236}">
                <a16:creationId xmlns:a16="http://schemas.microsoft.com/office/drawing/2014/main" id="{39F55E93-CF38-9454-C173-DF12A1DDCD48}"/>
              </a:ext>
            </a:extLst>
          </p:cNvPr>
          <p:cNvSpPr txBox="1"/>
          <p:nvPr/>
        </p:nvSpPr>
        <p:spPr>
          <a:xfrm>
            <a:off x="653948" y="256034"/>
            <a:ext cx="44133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2</a:t>
            </a: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. </a:t>
            </a:r>
            <a:r>
              <a:rPr lang="ko-KR" altLang="en-US" sz="2000" b="1" kern="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전통굿즈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 개발 계획서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(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일반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)</a:t>
            </a:r>
            <a:endParaRPr sz="2000" b="1" dirty="0">
              <a:solidFill>
                <a:schemeClr val="dk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/>
              <a:sym typeface="Calibri"/>
            </a:endParaRPr>
          </a:p>
        </p:txBody>
      </p:sp>
      <p:cxnSp>
        <p:nvCxnSpPr>
          <p:cNvPr id="6" name="Google Shape;175;p7">
            <a:extLst>
              <a:ext uri="{FF2B5EF4-FFF2-40B4-BE49-F238E27FC236}">
                <a16:creationId xmlns:a16="http://schemas.microsoft.com/office/drawing/2014/main" id="{F44828AA-332A-0C87-EED1-7C8D225A9E23}"/>
              </a:ext>
            </a:extLst>
          </p:cNvPr>
          <p:cNvCxnSpPr/>
          <p:nvPr/>
        </p:nvCxnSpPr>
        <p:spPr>
          <a:xfrm>
            <a:off x="631826" y="587375"/>
            <a:ext cx="8646106" cy="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11E9DF8-93F8-46A1-7C1A-C8A5A0B7A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862786"/>
              </p:ext>
            </p:extLst>
          </p:nvPr>
        </p:nvGraphicFramePr>
        <p:xfrm>
          <a:off x="631826" y="1328508"/>
          <a:ext cx="10821186" cy="5292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88973143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363583733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</a:t>
                      </a:r>
                      <a:r>
                        <a:rPr lang="en-US" altLang="ko-KR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</a:t>
                      </a:r>
                      <a:endParaRPr lang="ko-KR" altLang="en-US"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예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: 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헤드커버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여행용파우치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등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999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 err="1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전통굿즈명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품목별 기입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8490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규격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가로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세로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높이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           ×           ×           ) cm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837689"/>
                  </a:ext>
                </a:extLst>
              </a:tr>
              <a:tr h="21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시제품 완성도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아이디어를 시제품으로 완성했을 때의 이미지를 구체적으로 표현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이미지 시안 또는 설계도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손으로 그려도 무방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469594"/>
                  </a:ext>
                </a:extLst>
              </a:tr>
              <a:tr h="21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기타 참고자료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현재 유통 또는 판매되고 있는 아이템 중 개발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제작하고자 하는 제품과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 유사 아이템 사진 첨부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유사 아이템과의 차별성 기재 및 참고사진 첨부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 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81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791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0;p6">
            <a:extLst>
              <a:ext uri="{FF2B5EF4-FFF2-40B4-BE49-F238E27FC236}">
                <a16:creationId xmlns:a16="http://schemas.microsoft.com/office/drawing/2014/main" id="{B60B40D0-8CF8-7102-4A60-5E7AF56530CD}"/>
              </a:ext>
            </a:extLst>
          </p:cNvPr>
          <p:cNvGraphicFramePr/>
          <p:nvPr/>
        </p:nvGraphicFramePr>
        <p:xfrm>
          <a:off x="631826" y="957942"/>
          <a:ext cx="10821186" cy="324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분야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스포츠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골프용품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잡화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문구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문구류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 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1)</a:t>
                      </a:r>
                      <a:endParaRPr lang="ko-KR" altLang="en-US" sz="1200" b="0" u="none" strike="noStrike" cap="none" dirty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8424"/>
                  </a:ext>
                </a:extLst>
              </a:tr>
            </a:tbl>
          </a:graphicData>
        </a:graphic>
      </p:graphicFrame>
      <p:sp>
        <p:nvSpPr>
          <p:cNvPr id="5" name="Google Shape;172;p7">
            <a:extLst>
              <a:ext uri="{FF2B5EF4-FFF2-40B4-BE49-F238E27FC236}">
                <a16:creationId xmlns:a16="http://schemas.microsoft.com/office/drawing/2014/main" id="{39F55E93-CF38-9454-C173-DF12A1DDCD48}"/>
              </a:ext>
            </a:extLst>
          </p:cNvPr>
          <p:cNvSpPr txBox="1"/>
          <p:nvPr/>
        </p:nvSpPr>
        <p:spPr>
          <a:xfrm>
            <a:off x="653948" y="256034"/>
            <a:ext cx="44133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2</a:t>
            </a: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. </a:t>
            </a:r>
            <a:r>
              <a:rPr lang="ko-KR" altLang="en-US" sz="2000" b="1" kern="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전통굿즈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 개발 계획서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(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일반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)</a:t>
            </a:r>
            <a:endParaRPr sz="2000" b="1" dirty="0">
              <a:solidFill>
                <a:schemeClr val="dk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/>
              <a:sym typeface="Calibri"/>
            </a:endParaRPr>
          </a:p>
        </p:txBody>
      </p:sp>
      <p:cxnSp>
        <p:nvCxnSpPr>
          <p:cNvPr id="6" name="Google Shape;175;p7">
            <a:extLst>
              <a:ext uri="{FF2B5EF4-FFF2-40B4-BE49-F238E27FC236}">
                <a16:creationId xmlns:a16="http://schemas.microsoft.com/office/drawing/2014/main" id="{F44828AA-332A-0C87-EED1-7C8D225A9E23}"/>
              </a:ext>
            </a:extLst>
          </p:cNvPr>
          <p:cNvCxnSpPr/>
          <p:nvPr/>
        </p:nvCxnSpPr>
        <p:spPr>
          <a:xfrm>
            <a:off x="631826" y="587375"/>
            <a:ext cx="8646106" cy="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11E9DF8-93F8-46A1-7C1A-C8A5A0B7A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059771"/>
              </p:ext>
            </p:extLst>
          </p:nvPr>
        </p:nvGraphicFramePr>
        <p:xfrm>
          <a:off x="631826" y="1328508"/>
          <a:ext cx="10821186" cy="5292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88973143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363583733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</a:t>
                      </a:r>
                      <a:r>
                        <a:rPr lang="en-US" altLang="ko-KR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2</a:t>
                      </a:r>
                      <a:endParaRPr lang="ko-KR" altLang="en-US"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예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: 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헤드커버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여행용파우치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등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999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 err="1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전통굿즈명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품목별 기입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8490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규격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가로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세로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높이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           ×           ×           ) cm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83768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기획의도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469594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제작방식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재료수급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시제품 개발방식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제품양산화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가능성 등을 포함하여 작성</a:t>
                      </a:r>
                      <a:endParaRPr lang="en-US" altLang="ko-KR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81481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상품기능 및 특징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상품설명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실용성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보관 용이성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내구성 및 정교성 등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947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8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0;p6">
            <a:extLst>
              <a:ext uri="{FF2B5EF4-FFF2-40B4-BE49-F238E27FC236}">
                <a16:creationId xmlns:a16="http://schemas.microsoft.com/office/drawing/2014/main" id="{B60B40D0-8CF8-7102-4A60-5E7AF56530CD}"/>
              </a:ext>
            </a:extLst>
          </p:cNvPr>
          <p:cNvGraphicFramePr/>
          <p:nvPr/>
        </p:nvGraphicFramePr>
        <p:xfrm>
          <a:off x="631826" y="957942"/>
          <a:ext cx="10821186" cy="324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분야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스포츠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골프용품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잡화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문구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문구류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 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1)</a:t>
                      </a:r>
                      <a:endParaRPr lang="ko-KR" altLang="en-US" sz="1200" b="0" u="none" strike="noStrike" cap="none" dirty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8424"/>
                  </a:ext>
                </a:extLst>
              </a:tr>
            </a:tbl>
          </a:graphicData>
        </a:graphic>
      </p:graphicFrame>
      <p:sp>
        <p:nvSpPr>
          <p:cNvPr id="5" name="Google Shape;172;p7">
            <a:extLst>
              <a:ext uri="{FF2B5EF4-FFF2-40B4-BE49-F238E27FC236}">
                <a16:creationId xmlns:a16="http://schemas.microsoft.com/office/drawing/2014/main" id="{39F55E93-CF38-9454-C173-DF12A1DDCD48}"/>
              </a:ext>
            </a:extLst>
          </p:cNvPr>
          <p:cNvSpPr txBox="1"/>
          <p:nvPr/>
        </p:nvSpPr>
        <p:spPr>
          <a:xfrm>
            <a:off x="653948" y="256034"/>
            <a:ext cx="44133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2</a:t>
            </a: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. </a:t>
            </a:r>
            <a:r>
              <a:rPr lang="ko-KR" altLang="en-US" sz="2000" b="1" kern="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전통굿즈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 개발 계획서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(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일반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)</a:t>
            </a:r>
            <a:endParaRPr sz="2000" b="1" dirty="0">
              <a:solidFill>
                <a:schemeClr val="dk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/>
              <a:sym typeface="Calibri"/>
            </a:endParaRPr>
          </a:p>
        </p:txBody>
      </p:sp>
      <p:cxnSp>
        <p:nvCxnSpPr>
          <p:cNvPr id="6" name="Google Shape;175;p7">
            <a:extLst>
              <a:ext uri="{FF2B5EF4-FFF2-40B4-BE49-F238E27FC236}">
                <a16:creationId xmlns:a16="http://schemas.microsoft.com/office/drawing/2014/main" id="{F44828AA-332A-0C87-EED1-7C8D225A9E23}"/>
              </a:ext>
            </a:extLst>
          </p:cNvPr>
          <p:cNvCxnSpPr/>
          <p:nvPr/>
        </p:nvCxnSpPr>
        <p:spPr>
          <a:xfrm>
            <a:off x="631826" y="587375"/>
            <a:ext cx="8646106" cy="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11E9DF8-93F8-46A1-7C1A-C8A5A0B7A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11702"/>
              </p:ext>
            </p:extLst>
          </p:nvPr>
        </p:nvGraphicFramePr>
        <p:xfrm>
          <a:off x="631826" y="1328508"/>
          <a:ext cx="10821186" cy="5292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88973143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363583733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</a:t>
                      </a:r>
                      <a:r>
                        <a:rPr lang="en-US" altLang="ko-KR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2</a:t>
                      </a:r>
                      <a:endParaRPr lang="ko-KR" altLang="en-US"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예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: 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헤드커버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여행용파우치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등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999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 err="1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전통굿즈명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품목별 기입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8490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규격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가로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세로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높이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           ×           ×           ) cm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837689"/>
                  </a:ext>
                </a:extLst>
              </a:tr>
              <a:tr h="21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시제품 완성도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아이디어를 시제품으로 완성했을 때의 이미지를 구체적으로 표현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이미지 시안 또는 설계도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손으로 그려도 무방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469594"/>
                  </a:ext>
                </a:extLst>
              </a:tr>
              <a:tr h="21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기타 참고자료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현재 유통 또는 판매되고 있는 아이템 중 개발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제작하고자 하는 제품과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 유사 아이템 사진 첨부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유사 아이템과의 차별성 기재 및 참고사진 첨부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 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81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085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0;p6">
            <a:extLst>
              <a:ext uri="{FF2B5EF4-FFF2-40B4-BE49-F238E27FC236}">
                <a16:creationId xmlns:a16="http://schemas.microsoft.com/office/drawing/2014/main" id="{B60B40D0-8CF8-7102-4A60-5E7AF56530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2608234"/>
              </p:ext>
            </p:extLst>
          </p:nvPr>
        </p:nvGraphicFramePr>
        <p:xfrm>
          <a:off x="631826" y="957942"/>
          <a:ext cx="10821186" cy="324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분야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신라면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너구리 캐릭터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안성탕면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1)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8424"/>
                  </a:ext>
                </a:extLst>
              </a:tr>
            </a:tbl>
          </a:graphicData>
        </a:graphic>
      </p:graphicFrame>
      <p:sp>
        <p:nvSpPr>
          <p:cNvPr id="5" name="Google Shape;172;p7">
            <a:extLst>
              <a:ext uri="{FF2B5EF4-FFF2-40B4-BE49-F238E27FC236}">
                <a16:creationId xmlns:a16="http://schemas.microsoft.com/office/drawing/2014/main" id="{39F55E93-CF38-9454-C173-DF12A1DDCD48}"/>
              </a:ext>
            </a:extLst>
          </p:cNvPr>
          <p:cNvSpPr txBox="1"/>
          <p:nvPr/>
        </p:nvSpPr>
        <p:spPr>
          <a:xfrm>
            <a:off x="653948" y="256034"/>
            <a:ext cx="44133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2</a:t>
            </a: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. </a:t>
            </a:r>
            <a:r>
              <a:rPr lang="ko-KR" altLang="en-US" sz="2000" b="1" kern="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전통굿즈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 개발 계획서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(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특화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)</a:t>
            </a:r>
            <a:endParaRPr sz="2000" b="1" dirty="0">
              <a:solidFill>
                <a:schemeClr val="dk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/>
              <a:sym typeface="Calibri"/>
            </a:endParaRPr>
          </a:p>
        </p:txBody>
      </p:sp>
      <p:cxnSp>
        <p:nvCxnSpPr>
          <p:cNvPr id="6" name="Google Shape;175;p7">
            <a:extLst>
              <a:ext uri="{FF2B5EF4-FFF2-40B4-BE49-F238E27FC236}">
                <a16:creationId xmlns:a16="http://schemas.microsoft.com/office/drawing/2014/main" id="{F44828AA-332A-0C87-EED1-7C8D225A9E23}"/>
              </a:ext>
            </a:extLst>
          </p:cNvPr>
          <p:cNvCxnSpPr/>
          <p:nvPr/>
        </p:nvCxnSpPr>
        <p:spPr>
          <a:xfrm>
            <a:off x="631826" y="587375"/>
            <a:ext cx="8646106" cy="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11E9DF8-93F8-46A1-7C1A-C8A5A0B7A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941171"/>
              </p:ext>
            </p:extLst>
          </p:nvPr>
        </p:nvGraphicFramePr>
        <p:xfrm>
          <a:off x="631826" y="1328508"/>
          <a:ext cx="10821186" cy="5292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88973143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363583733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</a:t>
                      </a:r>
                      <a:r>
                        <a:rPr lang="en-US" altLang="ko-KR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</a:t>
                      </a:r>
                      <a:endParaRPr lang="ko-KR" altLang="en-US"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예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: 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헤드커버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여행용파우치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등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999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 err="1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전통굿즈명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품목별 기입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8490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규격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가로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세로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높이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           ×           ×           ) cm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83768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기획의도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469594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제작방식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재료수급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시제품 개발방식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제품양산화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가능성 등을 포함하여 작성</a:t>
                      </a:r>
                      <a:endParaRPr lang="en-US" altLang="ko-KR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81481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상품기능 및 특징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상품설명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실용성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보관 용이성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내구성 및 정교성 등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947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11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0;p6">
            <a:extLst>
              <a:ext uri="{FF2B5EF4-FFF2-40B4-BE49-F238E27FC236}">
                <a16:creationId xmlns:a16="http://schemas.microsoft.com/office/drawing/2014/main" id="{B60B40D0-8CF8-7102-4A60-5E7AF56530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9477072"/>
              </p:ext>
            </p:extLst>
          </p:nvPr>
        </p:nvGraphicFramePr>
        <p:xfrm>
          <a:off x="631826" y="957942"/>
          <a:ext cx="10821186" cy="324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분야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신라면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너구리 캐릭터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안성탕면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1)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8424"/>
                  </a:ext>
                </a:extLst>
              </a:tr>
            </a:tbl>
          </a:graphicData>
        </a:graphic>
      </p:graphicFrame>
      <p:sp>
        <p:nvSpPr>
          <p:cNvPr id="5" name="Google Shape;172;p7">
            <a:extLst>
              <a:ext uri="{FF2B5EF4-FFF2-40B4-BE49-F238E27FC236}">
                <a16:creationId xmlns:a16="http://schemas.microsoft.com/office/drawing/2014/main" id="{39F55E93-CF38-9454-C173-DF12A1DDCD48}"/>
              </a:ext>
            </a:extLst>
          </p:cNvPr>
          <p:cNvSpPr txBox="1"/>
          <p:nvPr/>
        </p:nvSpPr>
        <p:spPr>
          <a:xfrm>
            <a:off x="653948" y="256034"/>
            <a:ext cx="44133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2</a:t>
            </a: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. </a:t>
            </a:r>
            <a:r>
              <a:rPr lang="ko-KR" altLang="en-US" sz="2000" b="1" kern="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전통굿즈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 개발 계획서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(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특화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)</a:t>
            </a:r>
            <a:endParaRPr sz="2000" b="1" dirty="0">
              <a:solidFill>
                <a:schemeClr val="dk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/>
              <a:sym typeface="Calibri"/>
            </a:endParaRPr>
          </a:p>
        </p:txBody>
      </p:sp>
      <p:cxnSp>
        <p:nvCxnSpPr>
          <p:cNvPr id="6" name="Google Shape;175;p7">
            <a:extLst>
              <a:ext uri="{FF2B5EF4-FFF2-40B4-BE49-F238E27FC236}">
                <a16:creationId xmlns:a16="http://schemas.microsoft.com/office/drawing/2014/main" id="{F44828AA-332A-0C87-EED1-7C8D225A9E23}"/>
              </a:ext>
            </a:extLst>
          </p:cNvPr>
          <p:cNvCxnSpPr/>
          <p:nvPr/>
        </p:nvCxnSpPr>
        <p:spPr>
          <a:xfrm>
            <a:off x="631826" y="587375"/>
            <a:ext cx="8646106" cy="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11E9DF8-93F8-46A1-7C1A-C8A5A0B7A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636345"/>
              </p:ext>
            </p:extLst>
          </p:nvPr>
        </p:nvGraphicFramePr>
        <p:xfrm>
          <a:off x="631826" y="1328508"/>
          <a:ext cx="10821186" cy="5292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88973143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363583733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</a:t>
                      </a:r>
                      <a:r>
                        <a:rPr lang="en-US" altLang="ko-KR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</a:t>
                      </a:r>
                      <a:endParaRPr lang="ko-KR" altLang="en-US"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예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: 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헤드커버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여행용파우치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등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999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 err="1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전통굿즈명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품목별 기입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8490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규격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가로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세로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높이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           ×           ×           ) cm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837689"/>
                  </a:ext>
                </a:extLst>
              </a:tr>
              <a:tr h="21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시제품 완성도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아이디어를 시제품으로 완성했을 때의 이미지를 구체적으로 표현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이미지 시안 또는 설계도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손으로 그려도 무방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469594"/>
                  </a:ext>
                </a:extLst>
              </a:tr>
              <a:tr h="21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기타 참고자료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현재 유통 또는 판매되고 있는 아이템 중 개발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제작하고자 하는 제품과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 유사 아이템 사진 첨부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유사 아이템과의 차별성 기재 및 참고사진 첨부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 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81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523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0;p6">
            <a:extLst>
              <a:ext uri="{FF2B5EF4-FFF2-40B4-BE49-F238E27FC236}">
                <a16:creationId xmlns:a16="http://schemas.microsoft.com/office/drawing/2014/main" id="{B60B40D0-8CF8-7102-4A60-5E7AF56530CD}"/>
              </a:ext>
            </a:extLst>
          </p:cNvPr>
          <p:cNvGraphicFramePr/>
          <p:nvPr/>
        </p:nvGraphicFramePr>
        <p:xfrm>
          <a:off x="631826" y="957942"/>
          <a:ext cx="10821186" cy="324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분야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신라면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너구리 캐릭터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/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안성탕면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1)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8424"/>
                  </a:ext>
                </a:extLst>
              </a:tr>
            </a:tbl>
          </a:graphicData>
        </a:graphic>
      </p:graphicFrame>
      <p:sp>
        <p:nvSpPr>
          <p:cNvPr id="5" name="Google Shape;172;p7">
            <a:extLst>
              <a:ext uri="{FF2B5EF4-FFF2-40B4-BE49-F238E27FC236}">
                <a16:creationId xmlns:a16="http://schemas.microsoft.com/office/drawing/2014/main" id="{39F55E93-CF38-9454-C173-DF12A1DDCD48}"/>
              </a:ext>
            </a:extLst>
          </p:cNvPr>
          <p:cNvSpPr txBox="1"/>
          <p:nvPr/>
        </p:nvSpPr>
        <p:spPr>
          <a:xfrm>
            <a:off x="653948" y="256034"/>
            <a:ext cx="44133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2</a:t>
            </a: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. </a:t>
            </a:r>
            <a:r>
              <a:rPr lang="ko-KR" altLang="en-US" sz="2000" b="1" kern="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전통굿즈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 개발 계획서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(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특화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/>
                <a:sym typeface="Calibri"/>
              </a:rPr>
              <a:t>)</a:t>
            </a:r>
            <a:endParaRPr sz="2000" b="1" dirty="0">
              <a:solidFill>
                <a:schemeClr val="dk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/>
              <a:sym typeface="Calibri"/>
            </a:endParaRPr>
          </a:p>
        </p:txBody>
      </p:sp>
      <p:cxnSp>
        <p:nvCxnSpPr>
          <p:cNvPr id="6" name="Google Shape;175;p7">
            <a:extLst>
              <a:ext uri="{FF2B5EF4-FFF2-40B4-BE49-F238E27FC236}">
                <a16:creationId xmlns:a16="http://schemas.microsoft.com/office/drawing/2014/main" id="{F44828AA-332A-0C87-EED1-7C8D225A9E23}"/>
              </a:ext>
            </a:extLst>
          </p:cNvPr>
          <p:cNvCxnSpPr/>
          <p:nvPr/>
        </p:nvCxnSpPr>
        <p:spPr>
          <a:xfrm>
            <a:off x="631826" y="587375"/>
            <a:ext cx="8646106" cy="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11E9DF8-93F8-46A1-7C1A-C8A5A0B7AC1C}"/>
              </a:ext>
            </a:extLst>
          </p:cNvPr>
          <p:cNvGraphicFramePr>
            <a:graphicFrameLocks noGrp="1"/>
          </p:cNvGraphicFramePr>
          <p:nvPr/>
        </p:nvGraphicFramePr>
        <p:xfrm>
          <a:off x="631826" y="1328508"/>
          <a:ext cx="10821186" cy="529200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520824">
                  <a:extLst>
                    <a:ext uri="{9D8B030D-6E8A-4147-A177-3AD203B41FA5}">
                      <a16:colId xmlns:a16="http://schemas.microsoft.com/office/drawing/2014/main" val="88973143"/>
                    </a:ext>
                  </a:extLst>
                </a:gridCol>
                <a:gridCol w="9300362">
                  <a:extLst>
                    <a:ext uri="{9D8B030D-6E8A-4147-A177-3AD203B41FA5}">
                      <a16:colId xmlns:a16="http://schemas.microsoft.com/office/drawing/2014/main" val="363583733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</a:t>
                      </a:r>
                      <a:r>
                        <a:rPr lang="en-US" altLang="ko-KR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2</a:t>
                      </a:r>
                      <a:endParaRPr lang="ko-KR" altLang="en-US"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예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: 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헤드커버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여행용파우치</a:t>
                      </a:r>
                      <a:r>
                        <a:rPr lang="ko-KR" altLang="en-US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등</a:t>
                      </a:r>
                      <a:r>
                        <a:rPr lang="en-US" altLang="ko-KR" sz="1200" b="0" u="none" strike="noStrike" cap="none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999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 err="1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전통굿즈명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품목별 기입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)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8490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규격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가로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세로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×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높이 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(           ×           ×           ) cm</a:t>
                      </a: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83768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기획의도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469594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제작방식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재료수급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시제품 개발방식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 err="1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제품양산화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 가능성 등을 포함하여 작성</a:t>
                      </a:r>
                      <a:endParaRPr lang="en-US" altLang="ko-KR" sz="1200" b="0" u="none" strike="noStrike" cap="none" dirty="0">
                        <a:solidFill>
                          <a:schemeClr val="dk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81481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u="none" strike="noStrike" cap="none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상품기능 및 특징</a:t>
                      </a:r>
                      <a:endParaRPr sz="1200" b="1" u="none" strike="noStrike" cap="none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상품설명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-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실용성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보관 용이성</a:t>
                      </a:r>
                      <a:r>
                        <a:rPr lang="en-US" altLang="ko-KR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, </a:t>
                      </a:r>
                      <a:r>
                        <a:rPr lang="ko-KR" altLang="en-US" sz="1200" b="0" u="none" strike="noStrike" cap="none" dirty="0">
                          <a:solidFill>
                            <a:schemeClr val="dk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alibri"/>
                          <a:sym typeface="Calibri"/>
                        </a:rPr>
                        <a:t>내구성 및 정교성 등</a:t>
                      </a:r>
                    </a:p>
                  </a:txBody>
                  <a:tcPr marL="68575" marR="68575" marT="0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947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372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1">
      <a:majorFont>
        <a:latin typeface="Montserrat SemiBold"/>
        <a:ea typeface="KoPubWorld돋움체 Bold"/>
        <a:cs typeface=""/>
      </a:majorFont>
      <a:minorFont>
        <a:latin typeface="Montserrat"/>
        <a:ea typeface="KoPubWorld돋움체 Light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24C581777BBEEF48B1F4F4D1D79A37DF" ma:contentTypeVersion="12" ma:contentTypeDescription="새 문서를 만듭니다." ma:contentTypeScope="" ma:versionID="1c80f12645251876f8db3fdf8616c0e7">
  <xsd:schema xmlns:xsd="http://www.w3.org/2001/XMLSchema" xmlns:xs="http://www.w3.org/2001/XMLSchema" xmlns:p="http://schemas.microsoft.com/office/2006/metadata/properties" xmlns:ns2="492a3d6c-92be-4199-be48-23b0e136c21b" xmlns:ns3="4e46e13d-d813-4800-8ab4-8d5a34453dbe" targetNamespace="http://schemas.microsoft.com/office/2006/metadata/properties" ma:root="true" ma:fieldsID="c8ec18d14115b481579cd30f99b56706" ns2:_="" ns3:_="">
    <xsd:import namespace="492a3d6c-92be-4199-be48-23b0e136c21b"/>
    <xsd:import namespace="4e46e13d-d813-4800-8ab4-8d5a34453d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2a3d6c-92be-4199-be48-23b0e136c2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이미지 태그" ma:readOnly="false" ma:fieldId="{5cf76f15-5ced-4ddc-b409-7134ff3c332f}" ma:taxonomyMulti="true" ma:sspId="d330fca8-1a67-4bfc-8d64-af6fab5f4b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46e13d-d813-4800-8ab4-8d5a34453db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b754b78-4bd1-4efc-9076-6ed2b8fcef78}" ma:internalName="TaxCatchAll" ma:showField="CatchAllData" ma:web="4e46e13d-d813-4800-8ab4-8d5a34453d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92a3d6c-92be-4199-be48-23b0e136c21b">
      <Terms xmlns="http://schemas.microsoft.com/office/infopath/2007/PartnerControls"/>
    </lcf76f155ced4ddcb4097134ff3c332f>
    <TaxCatchAll xmlns="4e46e13d-d813-4800-8ab4-8d5a34453dbe" xsi:nil="true"/>
  </documentManagement>
</p:properties>
</file>

<file path=customXml/itemProps1.xml><?xml version="1.0" encoding="utf-8"?>
<ds:datastoreItem xmlns:ds="http://schemas.openxmlformats.org/officeDocument/2006/customXml" ds:itemID="{9EB6F5B4-B761-43BA-BDFD-55348B578BEE}"/>
</file>

<file path=customXml/itemProps2.xml><?xml version="1.0" encoding="utf-8"?>
<ds:datastoreItem xmlns:ds="http://schemas.openxmlformats.org/officeDocument/2006/customXml" ds:itemID="{9D627D64-337C-4BD4-9A25-28547D7CECE7}"/>
</file>

<file path=customXml/itemProps3.xml><?xml version="1.0" encoding="utf-8"?>
<ds:datastoreItem xmlns:ds="http://schemas.openxmlformats.org/officeDocument/2006/customXml" ds:itemID="{AE7B7908-03D5-401C-A1AB-3BA7677E395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345</TotalTime>
  <Words>931</Words>
  <Application>Microsoft Office PowerPoint</Application>
  <PresentationFormat>와이드스크린</PresentationFormat>
  <Paragraphs>176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KoPub돋움체 Medium</vt:lpstr>
      <vt:lpstr>맑은 고딕</vt:lpstr>
      <vt:lpstr>Arial</vt:lpstr>
      <vt:lpstr>Calibri</vt:lpstr>
      <vt:lpstr>Montserrat</vt:lpstr>
      <vt:lpstr>Montserrat SemiBold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서 예솔</dc:creator>
  <cp:lastModifiedBy>이 슬기</cp:lastModifiedBy>
  <cp:revision>3</cp:revision>
  <dcterms:created xsi:type="dcterms:W3CDTF">2022-12-13T01:19:37Z</dcterms:created>
  <dcterms:modified xsi:type="dcterms:W3CDTF">2024-01-31T14:55:59Z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0x01010024C581777BBEEF48B1F4F4D1D79A37DF</vt:lpwstr>
  </property>
</Properties>
</file>